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Raleway" pitchFamily="2" charset="0"/>
      <p:regular r:id="rId13"/>
    </p:embeddedFont>
    <p:embeddedFont>
      <p:font typeface="Raleway Bold" charset="0"/>
      <p:regular r:id="rId14"/>
    </p:embeddedFont>
    <p:embeddedFont>
      <p:font typeface="Raleway Semi-Bold" panose="020B0604020202020204" charset="0"/>
      <p:regular r:id="rId15"/>
    </p:embeddedFont>
    <p:embeddedFont>
      <p:font typeface="Raleway Ultra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hyperlink" Target="https://github.com/beingashusoni/SauceAutomation_Capstone_Project.git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saucedemo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10799999">
            <a:off x="0" y="4729669"/>
            <a:ext cx="5828800" cy="5557331"/>
          </a:xfrm>
          <a:custGeom>
            <a:avLst/>
            <a:gdLst/>
            <a:ahLst/>
            <a:cxnLst/>
            <a:rect l="l" t="t" r="r" b="b"/>
            <a:pathLst>
              <a:path w="5828800" h="5557331">
                <a:moveTo>
                  <a:pt x="0" y="0"/>
                </a:moveTo>
                <a:lnTo>
                  <a:pt x="5828800" y="0"/>
                </a:lnTo>
                <a:lnTo>
                  <a:pt x="5828800" y="5557331"/>
                </a:lnTo>
                <a:lnTo>
                  <a:pt x="0" y="555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100000" r="-76145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389415" y="9267825"/>
            <a:ext cx="350917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7661323" y="2312366"/>
            <a:ext cx="2965354" cy="709817"/>
          </a:xfrm>
          <a:custGeom>
            <a:avLst/>
            <a:gdLst/>
            <a:ahLst/>
            <a:cxnLst/>
            <a:rect l="l" t="t" r="r" b="b"/>
            <a:pathLst>
              <a:path w="2965354" h="709817">
                <a:moveTo>
                  <a:pt x="0" y="0"/>
                </a:moveTo>
                <a:lnTo>
                  <a:pt x="2965354" y="0"/>
                </a:lnTo>
                <a:lnTo>
                  <a:pt x="2965354" y="709817"/>
                </a:lnTo>
                <a:lnTo>
                  <a:pt x="0" y="709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85948" y="768301"/>
            <a:ext cx="1916103" cy="840880"/>
          </a:xfrm>
          <a:custGeom>
            <a:avLst/>
            <a:gdLst/>
            <a:ahLst/>
            <a:cxnLst/>
            <a:rect l="l" t="t" r="r" b="b"/>
            <a:pathLst>
              <a:path w="1916103" h="840880">
                <a:moveTo>
                  <a:pt x="0" y="0"/>
                </a:moveTo>
                <a:lnTo>
                  <a:pt x="1916104" y="0"/>
                </a:lnTo>
                <a:lnTo>
                  <a:pt x="1916104" y="840880"/>
                </a:lnTo>
                <a:lnTo>
                  <a:pt x="0" y="840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17" t="-71714" r="-24342" b="-6563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49616" y="3733229"/>
            <a:ext cx="15388769" cy="288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</a:pPr>
            <a:r>
              <a:rPr lang="en-US" sz="10099" b="1" spc="29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CAPSTONE QA AUTOMATION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59518" y="8711536"/>
            <a:ext cx="436896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Presentated by Ashutosh Soni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59518" y="6563296"/>
            <a:ext cx="4368964" cy="39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SauceDemo Automation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56141" y="1694906"/>
            <a:ext cx="37571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757601" y="6377014"/>
            <a:ext cx="3152385" cy="4667587"/>
          </a:xfrm>
          <a:custGeom>
            <a:avLst/>
            <a:gdLst/>
            <a:ahLst/>
            <a:cxnLst/>
            <a:rect l="l" t="t" r="r" b="b"/>
            <a:pathLst>
              <a:path w="3152385" h="4667587">
                <a:moveTo>
                  <a:pt x="0" y="0"/>
                </a:moveTo>
                <a:lnTo>
                  <a:pt x="3152385" y="0"/>
                </a:lnTo>
                <a:lnTo>
                  <a:pt x="3152385" y="4667587"/>
                </a:lnTo>
                <a:lnTo>
                  <a:pt x="0" y="4667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5695" t="-1381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00289" y="1957300"/>
            <a:ext cx="14859011" cy="7301000"/>
          </a:xfrm>
          <a:custGeom>
            <a:avLst/>
            <a:gdLst/>
            <a:ahLst/>
            <a:cxnLst/>
            <a:rect l="l" t="t" r="r" b="b"/>
            <a:pathLst>
              <a:path w="14859011" h="7301000">
                <a:moveTo>
                  <a:pt x="0" y="0"/>
                </a:moveTo>
                <a:lnTo>
                  <a:pt x="14859011" y="0"/>
                </a:lnTo>
                <a:lnTo>
                  <a:pt x="14859011" y="7301000"/>
                </a:lnTo>
                <a:lnTo>
                  <a:pt x="0" y="730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1206307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Jenkins Screenshot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5777" y="9598264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93649" y="2830345"/>
            <a:ext cx="10223270" cy="413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05"/>
              </a:lnSpc>
            </a:pPr>
            <a:r>
              <a:rPr lang="en-US" sz="14509" b="1" spc="420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</a:t>
            </a:r>
          </a:p>
          <a:p>
            <a:pPr algn="l">
              <a:lnSpc>
                <a:spcPts val="16105"/>
              </a:lnSpc>
            </a:pPr>
            <a:r>
              <a:rPr lang="en-US" sz="14509" b="1" spc="420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6871013" cy="10287000"/>
          </a:xfrm>
          <a:custGeom>
            <a:avLst/>
            <a:gdLst/>
            <a:ahLst/>
            <a:cxnLst/>
            <a:rect l="l" t="t" r="r" b="b"/>
            <a:pathLst>
              <a:path w="6871013" h="10287000">
                <a:moveTo>
                  <a:pt x="0" y="0"/>
                </a:moveTo>
                <a:lnTo>
                  <a:pt x="6871013" y="0"/>
                </a:lnTo>
                <a:lnTo>
                  <a:pt x="68710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75693" t="-4877" b="-19798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0" y="6959681"/>
            <a:ext cx="975079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5116919" y="9267825"/>
            <a:ext cx="31710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890336" y="8707580"/>
            <a:ext cx="4368964" cy="39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15"/>
              </a:lnSpc>
            </a:pPr>
            <a:r>
              <a:rPr lang="en-US" sz="2225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Presentated by Ashutosh Soni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V="1">
            <a:off x="11802131" y="98499"/>
            <a:ext cx="6584368" cy="6387371"/>
          </a:xfrm>
          <a:custGeom>
            <a:avLst/>
            <a:gdLst/>
            <a:ahLst/>
            <a:cxnLst/>
            <a:rect l="l" t="t" r="r" b="b"/>
            <a:pathLst>
              <a:path w="6584368" h="6387371">
                <a:moveTo>
                  <a:pt x="0" y="6387370"/>
                </a:moveTo>
                <a:lnTo>
                  <a:pt x="6584368" y="6387370"/>
                </a:lnTo>
                <a:lnTo>
                  <a:pt x="6584368" y="0"/>
                </a:lnTo>
                <a:lnTo>
                  <a:pt x="0" y="0"/>
                </a:lnTo>
                <a:lnTo>
                  <a:pt x="0" y="638737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58017" r="-57421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 flipV="1">
            <a:off x="-861855" y="5389736"/>
            <a:ext cx="5759119" cy="4035410"/>
          </a:xfrm>
          <a:custGeom>
            <a:avLst/>
            <a:gdLst/>
            <a:ahLst/>
            <a:cxnLst/>
            <a:rect l="l" t="t" r="r" b="b"/>
            <a:pathLst>
              <a:path w="5759119" h="4035410">
                <a:moveTo>
                  <a:pt x="0" y="4035409"/>
                </a:moveTo>
                <a:lnTo>
                  <a:pt x="5759119" y="4035409"/>
                </a:lnTo>
                <a:lnTo>
                  <a:pt x="5759119" y="0"/>
                </a:lnTo>
                <a:lnTo>
                  <a:pt x="0" y="0"/>
                </a:lnTo>
                <a:lnTo>
                  <a:pt x="0" y="4035409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t="-150114" r="-7997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1" y="1718391"/>
            <a:ext cx="1799134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4003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05204" y="2502748"/>
            <a:ext cx="7360981" cy="5281504"/>
          </a:xfrm>
          <a:custGeom>
            <a:avLst/>
            <a:gdLst/>
            <a:ahLst/>
            <a:cxnLst/>
            <a:rect l="l" t="t" r="r" b="b"/>
            <a:pathLst>
              <a:path w="7360981" h="5281504">
                <a:moveTo>
                  <a:pt x="0" y="0"/>
                </a:moveTo>
                <a:lnTo>
                  <a:pt x="7360981" y="0"/>
                </a:lnTo>
                <a:lnTo>
                  <a:pt x="7360981" y="5281504"/>
                </a:lnTo>
                <a:lnTo>
                  <a:pt x="0" y="5281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89940" y="1766016"/>
            <a:ext cx="7158064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7499" b="1" spc="217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9940" y="4322486"/>
            <a:ext cx="7009074" cy="2232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My</a:t>
            </a: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 Capstone Project focused on developing a robust automated testing framework for a web application (</a:t>
            </a:r>
            <a:r>
              <a:rPr lang="en-US" sz="2093" u="sng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  <a:hlinkClick r:id="rId9" tooltip="https://www.saucedemo.com"/>
              </a:rPr>
              <a:t>https://www.saucedemo.com</a:t>
            </a: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). The goal was to automate functional testing, integrate the test framework into a CI/CD pipeline, and ensure continuous validation of application stability.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19933" y="6974414"/>
            <a:ext cx="7585271" cy="68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225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GITHUB REPO URL:</a:t>
            </a:r>
          </a:p>
          <a:p>
            <a:pPr algn="just">
              <a:lnSpc>
                <a:spcPts val="2275"/>
              </a:lnSpc>
            </a:pPr>
            <a:r>
              <a:rPr lang="en-US" sz="1625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10" tooltip="https://github.com/beingashusoni/SauceAutomation_Capstone_Project.git"/>
              </a:rPr>
              <a:t>https://github.com/beingashusoni/SauceAutomation_Capstone_Project.git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585695" y="-2"/>
            <a:ext cx="5733" cy="250274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1680651" y="1680651"/>
            <a:ext cx="9143439" cy="5782137"/>
          </a:xfrm>
          <a:custGeom>
            <a:avLst/>
            <a:gdLst/>
            <a:ahLst/>
            <a:cxnLst/>
            <a:rect l="l" t="t" r="r" b="b"/>
            <a:pathLst>
              <a:path w="9143439" h="5782137">
                <a:moveTo>
                  <a:pt x="9143439" y="5782137"/>
                </a:moveTo>
                <a:lnTo>
                  <a:pt x="0" y="5782137"/>
                </a:lnTo>
                <a:lnTo>
                  <a:pt x="0" y="0"/>
                </a:lnTo>
                <a:lnTo>
                  <a:pt x="9143439" y="0"/>
                </a:lnTo>
                <a:lnTo>
                  <a:pt x="9143439" y="5782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25741" b="-7423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80084"/>
            <a:ext cx="1447050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sz="7499" b="1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Type of Testing &amp; Tools Used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0406" y="5040516"/>
            <a:ext cx="5855287" cy="746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anual Testing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Automation Testing with CI/CD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0406" y="4432881"/>
            <a:ext cx="30220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Type of Testing: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019853" y="1371156"/>
            <a:ext cx="2268147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107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607157" y="3876588"/>
            <a:ext cx="6161478" cy="3718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Java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Sele</a:t>
            </a: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nium 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WebDriver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TestNG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Cucumber (BDD Framework)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Maven (Build and Dependency Management)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GitHub (Version Control)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Jenkins (CI/CD Automation)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JIRA (Requirement &amp; Defect Management)</a:t>
            </a:r>
          </a:p>
          <a:p>
            <a:pPr marL="451962" lvl="1" indent="-225981" algn="just">
              <a:lnSpc>
                <a:spcPts val="2930"/>
              </a:lnSpc>
              <a:buFont typeface="Arial"/>
              <a:buChar char="•"/>
            </a:pPr>
            <a:r>
              <a:rPr lang="en-US" sz="2093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Extent Reports (HTML Reporting)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7157" y="3223119"/>
            <a:ext cx="302208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Tools Used: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378051" y="6334932"/>
            <a:ext cx="3574017" cy="4330119"/>
          </a:xfrm>
          <a:custGeom>
            <a:avLst/>
            <a:gdLst/>
            <a:ahLst/>
            <a:cxnLst/>
            <a:rect l="l" t="t" r="r" b="b"/>
            <a:pathLst>
              <a:path w="3574017" h="4330119">
                <a:moveTo>
                  <a:pt x="0" y="0"/>
                </a:moveTo>
                <a:lnTo>
                  <a:pt x="3574017" y="0"/>
                </a:lnTo>
                <a:lnTo>
                  <a:pt x="3574017" y="4330119"/>
                </a:lnTo>
                <a:lnTo>
                  <a:pt x="0" y="4330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272" t="-1566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9228513" cy="5871641"/>
          </a:xfrm>
          <a:custGeom>
            <a:avLst/>
            <a:gdLst/>
            <a:ahLst/>
            <a:cxnLst/>
            <a:rect l="l" t="t" r="r" b="b"/>
            <a:pathLst>
              <a:path w="9228513" h="5871641">
                <a:moveTo>
                  <a:pt x="0" y="0"/>
                </a:moveTo>
                <a:lnTo>
                  <a:pt x="9228513" y="0"/>
                </a:lnTo>
                <a:lnTo>
                  <a:pt x="9228513" y="5871641"/>
                </a:lnTo>
                <a:lnTo>
                  <a:pt x="0" y="5871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07086" y="3668558"/>
            <a:ext cx="9052214" cy="5589742"/>
          </a:xfrm>
          <a:custGeom>
            <a:avLst/>
            <a:gdLst/>
            <a:ahLst/>
            <a:cxnLst/>
            <a:rect l="l" t="t" r="r" b="b"/>
            <a:pathLst>
              <a:path w="9052214" h="5589742">
                <a:moveTo>
                  <a:pt x="0" y="0"/>
                </a:moveTo>
                <a:lnTo>
                  <a:pt x="9052214" y="0"/>
                </a:lnTo>
                <a:lnTo>
                  <a:pt x="9052214" y="5589742"/>
                </a:lnTo>
                <a:lnTo>
                  <a:pt x="0" y="558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730224" y="1652467"/>
            <a:ext cx="5503867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Screenshots</a:t>
            </a:r>
          </a:p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from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621" y="7322867"/>
            <a:ext cx="6072995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Eclipse and</a:t>
            </a:r>
          </a:p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Github Repository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15777" y="9598264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5770" y="4250712"/>
            <a:ext cx="6092059" cy="5980518"/>
          </a:xfrm>
          <a:custGeom>
            <a:avLst/>
            <a:gdLst/>
            <a:ahLst/>
            <a:cxnLst/>
            <a:rect l="l" t="t" r="r" b="b"/>
            <a:pathLst>
              <a:path w="6092059" h="5980518">
                <a:moveTo>
                  <a:pt x="0" y="0"/>
                </a:moveTo>
                <a:lnTo>
                  <a:pt x="6092058" y="0"/>
                </a:lnTo>
                <a:lnTo>
                  <a:pt x="6092058" y="5980518"/>
                </a:lnTo>
                <a:lnTo>
                  <a:pt x="0" y="5980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r="-85525" b="-6559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829066" y="1984775"/>
            <a:ext cx="8443709" cy="4474160"/>
          </a:xfrm>
          <a:custGeom>
            <a:avLst/>
            <a:gdLst/>
            <a:ahLst/>
            <a:cxnLst/>
            <a:rect l="l" t="t" r="r" b="b"/>
            <a:pathLst>
              <a:path w="8443709" h="4474160">
                <a:moveTo>
                  <a:pt x="0" y="0"/>
                </a:moveTo>
                <a:lnTo>
                  <a:pt x="8443709" y="0"/>
                </a:lnTo>
                <a:lnTo>
                  <a:pt x="8443709" y="4474159"/>
                </a:lnTo>
                <a:lnTo>
                  <a:pt x="0" y="447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r="-54234" b="-215099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269846" y="3905240"/>
            <a:ext cx="3079889" cy="3190656"/>
            <a:chOff x="0" y="0"/>
            <a:chExt cx="1437753" cy="14894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7753" cy="1489461"/>
            </a:xfrm>
            <a:custGeom>
              <a:avLst/>
              <a:gdLst/>
              <a:ahLst/>
              <a:cxnLst/>
              <a:rect l="l" t="t" r="r" b="b"/>
              <a:pathLst>
                <a:path w="1437753" h="1489461">
                  <a:moveTo>
                    <a:pt x="57815" y="0"/>
                  </a:moveTo>
                  <a:lnTo>
                    <a:pt x="1379938" y="0"/>
                  </a:lnTo>
                  <a:cubicBezTo>
                    <a:pt x="1395272" y="0"/>
                    <a:pt x="1409977" y="6091"/>
                    <a:pt x="1420820" y="16934"/>
                  </a:cubicBezTo>
                  <a:cubicBezTo>
                    <a:pt x="1431662" y="27776"/>
                    <a:pt x="1437753" y="42482"/>
                    <a:pt x="1437753" y="57815"/>
                  </a:cubicBezTo>
                  <a:lnTo>
                    <a:pt x="1437753" y="1431646"/>
                  </a:lnTo>
                  <a:cubicBezTo>
                    <a:pt x="1437753" y="1446980"/>
                    <a:pt x="1431662" y="1461685"/>
                    <a:pt x="1420820" y="1472528"/>
                  </a:cubicBezTo>
                  <a:cubicBezTo>
                    <a:pt x="1409977" y="1483370"/>
                    <a:pt x="1395272" y="1489461"/>
                    <a:pt x="1379938" y="1489461"/>
                  </a:cubicBezTo>
                  <a:lnTo>
                    <a:pt x="57815" y="1489461"/>
                  </a:lnTo>
                  <a:cubicBezTo>
                    <a:pt x="42482" y="1489461"/>
                    <a:pt x="27776" y="1483370"/>
                    <a:pt x="16934" y="1472528"/>
                  </a:cubicBezTo>
                  <a:cubicBezTo>
                    <a:pt x="6091" y="1461685"/>
                    <a:pt x="0" y="1446980"/>
                    <a:pt x="0" y="1431646"/>
                  </a:cubicBezTo>
                  <a:lnTo>
                    <a:pt x="0" y="57815"/>
                  </a:lnTo>
                  <a:cubicBezTo>
                    <a:pt x="0" y="42482"/>
                    <a:pt x="6091" y="27776"/>
                    <a:pt x="16934" y="16934"/>
                  </a:cubicBezTo>
                  <a:cubicBezTo>
                    <a:pt x="27776" y="6091"/>
                    <a:pt x="42482" y="0"/>
                    <a:pt x="578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37753" cy="15370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25986" y="3905240"/>
            <a:ext cx="3079889" cy="3190656"/>
            <a:chOff x="0" y="0"/>
            <a:chExt cx="1437753" cy="14894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7753" cy="1489461"/>
            </a:xfrm>
            <a:custGeom>
              <a:avLst/>
              <a:gdLst/>
              <a:ahLst/>
              <a:cxnLst/>
              <a:rect l="l" t="t" r="r" b="b"/>
              <a:pathLst>
                <a:path w="1437753" h="1489461">
                  <a:moveTo>
                    <a:pt x="57815" y="0"/>
                  </a:moveTo>
                  <a:lnTo>
                    <a:pt x="1379938" y="0"/>
                  </a:lnTo>
                  <a:cubicBezTo>
                    <a:pt x="1395272" y="0"/>
                    <a:pt x="1409977" y="6091"/>
                    <a:pt x="1420820" y="16934"/>
                  </a:cubicBezTo>
                  <a:cubicBezTo>
                    <a:pt x="1431662" y="27776"/>
                    <a:pt x="1437753" y="42482"/>
                    <a:pt x="1437753" y="57815"/>
                  </a:cubicBezTo>
                  <a:lnTo>
                    <a:pt x="1437753" y="1431646"/>
                  </a:lnTo>
                  <a:cubicBezTo>
                    <a:pt x="1437753" y="1446980"/>
                    <a:pt x="1431662" y="1461685"/>
                    <a:pt x="1420820" y="1472528"/>
                  </a:cubicBezTo>
                  <a:cubicBezTo>
                    <a:pt x="1409977" y="1483370"/>
                    <a:pt x="1395272" y="1489461"/>
                    <a:pt x="1379938" y="1489461"/>
                  </a:cubicBezTo>
                  <a:lnTo>
                    <a:pt x="57815" y="1489461"/>
                  </a:lnTo>
                  <a:cubicBezTo>
                    <a:pt x="42482" y="1489461"/>
                    <a:pt x="27776" y="1483370"/>
                    <a:pt x="16934" y="1472528"/>
                  </a:cubicBezTo>
                  <a:cubicBezTo>
                    <a:pt x="6091" y="1461685"/>
                    <a:pt x="0" y="1446980"/>
                    <a:pt x="0" y="1431646"/>
                  </a:cubicBezTo>
                  <a:lnTo>
                    <a:pt x="0" y="57815"/>
                  </a:lnTo>
                  <a:cubicBezTo>
                    <a:pt x="0" y="42482"/>
                    <a:pt x="6091" y="27776"/>
                    <a:pt x="16934" y="16934"/>
                  </a:cubicBezTo>
                  <a:cubicBezTo>
                    <a:pt x="27776" y="6091"/>
                    <a:pt x="42482" y="0"/>
                    <a:pt x="578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437753" cy="15370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09502" y="3191104"/>
            <a:ext cx="1312857" cy="131285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38264" y="3905240"/>
            <a:ext cx="3079889" cy="3190656"/>
            <a:chOff x="0" y="0"/>
            <a:chExt cx="1437753" cy="14894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7753" cy="1489461"/>
            </a:xfrm>
            <a:custGeom>
              <a:avLst/>
              <a:gdLst/>
              <a:ahLst/>
              <a:cxnLst/>
              <a:rect l="l" t="t" r="r" b="b"/>
              <a:pathLst>
                <a:path w="1437753" h="1489461">
                  <a:moveTo>
                    <a:pt x="57815" y="0"/>
                  </a:moveTo>
                  <a:lnTo>
                    <a:pt x="1379938" y="0"/>
                  </a:lnTo>
                  <a:cubicBezTo>
                    <a:pt x="1395272" y="0"/>
                    <a:pt x="1409977" y="6091"/>
                    <a:pt x="1420820" y="16934"/>
                  </a:cubicBezTo>
                  <a:cubicBezTo>
                    <a:pt x="1431662" y="27776"/>
                    <a:pt x="1437753" y="42482"/>
                    <a:pt x="1437753" y="57815"/>
                  </a:cubicBezTo>
                  <a:lnTo>
                    <a:pt x="1437753" y="1431646"/>
                  </a:lnTo>
                  <a:cubicBezTo>
                    <a:pt x="1437753" y="1446980"/>
                    <a:pt x="1431662" y="1461685"/>
                    <a:pt x="1420820" y="1472528"/>
                  </a:cubicBezTo>
                  <a:cubicBezTo>
                    <a:pt x="1409977" y="1483370"/>
                    <a:pt x="1395272" y="1489461"/>
                    <a:pt x="1379938" y="1489461"/>
                  </a:cubicBezTo>
                  <a:lnTo>
                    <a:pt x="57815" y="1489461"/>
                  </a:lnTo>
                  <a:cubicBezTo>
                    <a:pt x="42482" y="1489461"/>
                    <a:pt x="27776" y="1483370"/>
                    <a:pt x="16934" y="1472528"/>
                  </a:cubicBezTo>
                  <a:cubicBezTo>
                    <a:pt x="6091" y="1461685"/>
                    <a:pt x="0" y="1446980"/>
                    <a:pt x="0" y="1431646"/>
                  </a:cubicBezTo>
                  <a:lnTo>
                    <a:pt x="0" y="57815"/>
                  </a:lnTo>
                  <a:cubicBezTo>
                    <a:pt x="0" y="42482"/>
                    <a:pt x="6091" y="27776"/>
                    <a:pt x="16934" y="16934"/>
                  </a:cubicBezTo>
                  <a:cubicBezTo>
                    <a:pt x="27776" y="6091"/>
                    <a:pt x="42482" y="0"/>
                    <a:pt x="578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437753" cy="15370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69434" y="3191104"/>
            <a:ext cx="1312857" cy="131285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840210" y="3528700"/>
            <a:ext cx="1275998" cy="6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4597" b="1" spc="133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73072" y="4719276"/>
            <a:ext cx="241027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Java &amp; Selenium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73072" y="5933124"/>
            <a:ext cx="2410274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Java programming l</a:t>
            </a:r>
            <a:r>
              <a:rPr lang="en-US" sz="15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anguage for scripting, Selenium for automation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9382125" y="3905240"/>
            <a:ext cx="3079889" cy="3190656"/>
            <a:chOff x="0" y="0"/>
            <a:chExt cx="1437753" cy="148946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37753" cy="1489461"/>
            </a:xfrm>
            <a:custGeom>
              <a:avLst/>
              <a:gdLst/>
              <a:ahLst/>
              <a:cxnLst/>
              <a:rect l="l" t="t" r="r" b="b"/>
              <a:pathLst>
                <a:path w="1437753" h="1489461">
                  <a:moveTo>
                    <a:pt x="57815" y="0"/>
                  </a:moveTo>
                  <a:lnTo>
                    <a:pt x="1379938" y="0"/>
                  </a:lnTo>
                  <a:cubicBezTo>
                    <a:pt x="1395272" y="0"/>
                    <a:pt x="1409977" y="6091"/>
                    <a:pt x="1420820" y="16934"/>
                  </a:cubicBezTo>
                  <a:cubicBezTo>
                    <a:pt x="1431662" y="27776"/>
                    <a:pt x="1437753" y="42482"/>
                    <a:pt x="1437753" y="57815"/>
                  </a:cubicBezTo>
                  <a:lnTo>
                    <a:pt x="1437753" y="1431646"/>
                  </a:lnTo>
                  <a:cubicBezTo>
                    <a:pt x="1437753" y="1446980"/>
                    <a:pt x="1431662" y="1461685"/>
                    <a:pt x="1420820" y="1472528"/>
                  </a:cubicBezTo>
                  <a:cubicBezTo>
                    <a:pt x="1409977" y="1483370"/>
                    <a:pt x="1395272" y="1489461"/>
                    <a:pt x="1379938" y="1489461"/>
                  </a:cubicBezTo>
                  <a:lnTo>
                    <a:pt x="57815" y="1489461"/>
                  </a:lnTo>
                  <a:cubicBezTo>
                    <a:pt x="42482" y="1489461"/>
                    <a:pt x="27776" y="1483370"/>
                    <a:pt x="16934" y="1472528"/>
                  </a:cubicBezTo>
                  <a:cubicBezTo>
                    <a:pt x="6091" y="1461685"/>
                    <a:pt x="0" y="1446980"/>
                    <a:pt x="0" y="1431646"/>
                  </a:cubicBezTo>
                  <a:lnTo>
                    <a:pt x="0" y="57815"/>
                  </a:lnTo>
                  <a:cubicBezTo>
                    <a:pt x="0" y="42482"/>
                    <a:pt x="6091" y="27776"/>
                    <a:pt x="16934" y="16934"/>
                  </a:cubicBezTo>
                  <a:cubicBezTo>
                    <a:pt x="27776" y="6091"/>
                    <a:pt x="42482" y="0"/>
                    <a:pt x="578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37753" cy="153708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294228" y="3191104"/>
            <a:ext cx="1312857" cy="131285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133135" y="3191104"/>
            <a:ext cx="1312857" cy="131285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770443" y="1280696"/>
            <a:ext cx="10747115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sz="7499" b="1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Automation Approach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71792" y="3528700"/>
            <a:ext cx="1275998" cy="6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4597" b="1" spc="133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727931" y="3528700"/>
            <a:ext cx="1275998" cy="6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4597" b="1" spc="133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84427" y="4719276"/>
            <a:ext cx="241027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Page Object Model (POM)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54998" y="4719276"/>
            <a:ext cx="241027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Cross-Browser Testing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533513" y="5944198"/>
            <a:ext cx="2552556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en-US" sz="15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rganized classes for each web page for reusability and maintainability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068721" y="5944198"/>
            <a:ext cx="2594418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Ex</a:t>
            </a:r>
            <a:r>
              <a:rPr lang="en-US" sz="15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ecuted tests on Chrome and Firefox browsers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84071" y="3528700"/>
            <a:ext cx="1275998" cy="666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4597" b="1" spc="133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16933" y="4719276"/>
            <a:ext cx="2410274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101010"/>
                </a:solidFill>
                <a:latin typeface="Raleway Bold"/>
                <a:ea typeface="Raleway Bold"/>
                <a:cs typeface="Raleway Bold"/>
                <a:sym typeface="Raleway Bold"/>
              </a:rPr>
              <a:t>Maven Build System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16933" y="5944198"/>
            <a:ext cx="2509871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Manag</a:t>
            </a:r>
            <a:r>
              <a:rPr lang="en-US" sz="1599" u="none" strike="noStrike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ed dependencies and build configurations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706169" y="0"/>
            <a:ext cx="6581831" cy="4350548"/>
          </a:xfrm>
          <a:custGeom>
            <a:avLst/>
            <a:gdLst/>
            <a:ahLst/>
            <a:cxnLst/>
            <a:rect l="l" t="t" r="r" b="b"/>
            <a:pathLst>
              <a:path w="6581831" h="4350548">
                <a:moveTo>
                  <a:pt x="0" y="0"/>
                </a:moveTo>
                <a:lnTo>
                  <a:pt x="6581831" y="0"/>
                </a:lnTo>
                <a:lnTo>
                  <a:pt x="6581831" y="4350548"/>
                </a:lnTo>
                <a:lnTo>
                  <a:pt x="0" y="4350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58168" b="-65408"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 flipV="1">
            <a:off x="0" y="6180824"/>
            <a:ext cx="9071411" cy="4106176"/>
          </a:xfrm>
          <a:custGeom>
            <a:avLst/>
            <a:gdLst/>
            <a:ahLst/>
            <a:cxnLst/>
            <a:rect l="l" t="t" r="r" b="b"/>
            <a:pathLst>
              <a:path w="9071411" h="4106176">
                <a:moveTo>
                  <a:pt x="9071411" y="4106176"/>
                </a:moveTo>
                <a:lnTo>
                  <a:pt x="0" y="4106176"/>
                </a:lnTo>
                <a:lnTo>
                  <a:pt x="0" y="0"/>
                </a:lnTo>
                <a:lnTo>
                  <a:pt x="9071411" y="0"/>
                </a:lnTo>
                <a:lnTo>
                  <a:pt x="9071411" y="4106176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14760" b="-75252"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7904508" y="0"/>
            <a:ext cx="0" cy="760063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2747140" y="9001613"/>
            <a:ext cx="1302149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32768" y="1971300"/>
            <a:ext cx="577420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7499" b="1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Work Description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5768635" y="8454224"/>
            <a:ext cx="2519365" cy="1094779"/>
          </a:xfrm>
          <a:custGeom>
            <a:avLst/>
            <a:gdLst/>
            <a:ahLst/>
            <a:cxnLst/>
            <a:rect l="l" t="t" r="r" b="b"/>
            <a:pathLst>
              <a:path w="2519365" h="1094779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019853" y="8800765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3645" y="1176410"/>
            <a:ext cx="7375795" cy="7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Developed automation scripts using Selenium WebDriver + TestNG + Cucumber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2907" y="2687818"/>
            <a:ext cx="7376533" cy="7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Implemented integration with Jenkins for automated test execution on each code commit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2170" y="4190490"/>
            <a:ext cx="7377270" cy="7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Managed requirements and test cases in JIRA with active tracking of tasks and bugs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432" y="5688802"/>
            <a:ext cx="7378007" cy="7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Produced detailed HTML reports with screenshots on test failure using Extent Reports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717061" y="1389264"/>
            <a:ext cx="342260" cy="315433"/>
            <a:chOff x="0" y="0"/>
            <a:chExt cx="88192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81926" cy="812800"/>
            </a:xfrm>
            <a:custGeom>
              <a:avLst/>
              <a:gdLst/>
              <a:ahLst/>
              <a:cxnLst/>
              <a:rect l="l" t="t" r="r" b="b"/>
              <a:pathLst>
                <a:path w="881926" h="812800">
                  <a:moveTo>
                    <a:pt x="440963" y="0"/>
                  </a:moveTo>
                  <a:cubicBezTo>
                    <a:pt x="197426" y="0"/>
                    <a:pt x="0" y="181951"/>
                    <a:pt x="0" y="406400"/>
                  </a:cubicBezTo>
                  <a:cubicBezTo>
                    <a:pt x="0" y="630849"/>
                    <a:pt x="197426" y="812800"/>
                    <a:pt x="440963" y="812800"/>
                  </a:cubicBezTo>
                  <a:cubicBezTo>
                    <a:pt x="684500" y="812800"/>
                    <a:pt x="881926" y="630849"/>
                    <a:pt x="881926" y="406400"/>
                  </a:cubicBezTo>
                  <a:cubicBezTo>
                    <a:pt x="881926" y="181951"/>
                    <a:pt x="684500" y="0"/>
                    <a:pt x="4409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82681" y="28575"/>
              <a:ext cx="71656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717061" y="2917851"/>
            <a:ext cx="342260" cy="315433"/>
            <a:chOff x="0" y="0"/>
            <a:chExt cx="881926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1926" cy="812800"/>
            </a:xfrm>
            <a:custGeom>
              <a:avLst/>
              <a:gdLst/>
              <a:ahLst/>
              <a:cxnLst/>
              <a:rect l="l" t="t" r="r" b="b"/>
              <a:pathLst>
                <a:path w="881926" h="812800">
                  <a:moveTo>
                    <a:pt x="440963" y="0"/>
                  </a:moveTo>
                  <a:cubicBezTo>
                    <a:pt x="197426" y="0"/>
                    <a:pt x="0" y="181951"/>
                    <a:pt x="0" y="406400"/>
                  </a:cubicBezTo>
                  <a:cubicBezTo>
                    <a:pt x="0" y="630849"/>
                    <a:pt x="197426" y="812800"/>
                    <a:pt x="440963" y="812800"/>
                  </a:cubicBezTo>
                  <a:cubicBezTo>
                    <a:pt x="684500" y="812800"/>
                    <a:pt x="881926" y="630849"/>
                    <a:pt x="881926" y="406400"/>
                  </a:cubicBezTo>
                  <a:cubicBezTo>
                    <a:pt x="881926" y="181951"/>
                    <a:pt x="684500" y="0"/>
                    <a:pt x="4409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82681" y="28575"/>
              <a:ext cx="71656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17061" y="4437702"/>
            <a:ext cx="342260" cy="315433"/>
            <a:chOff x="0" y="0"/>
            <a:chExt cx="881926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1926" cy="812800"/>
            </a:xfrm>
            <a:custGeom>
              <a:avLst/>
              <a:gdLst/>
              <a:ahLst/>
              <a:cxnLst/>
              <a:rect l="l" t="t" r="r" b="b"/>
              <a:pathLst>
                <a:path w="881926" h="812800">
                  <a:moveTo>
                    <a:pt x="440963" y="0"/>
                  </a:moveTo>
                  <a:cubicBezTo>
                    <a:pt x="197426" y="0"/>
                    <a:pt x="0" y="181951"/>
                    <a:pt x="0" y="406400"/>
                  </a:cubicBezTo>
                  <a:cubicBezTo>
                    <a:pt x="0" y="630849"/>
                    <a:pt x="197426" y="812800"/>
                    <a:pt x="440963" y="812800"/>
                  </a:cubicBezTo>
                  <a:cubicBezTo>
                    <a:pt x="684500" y="812800"/>
                    <a:pt x="881926" y="630849"/>
                    <a:pt x="881926" y="406400"/>
                  </a:cubicBezTo>
                  <a:cubicBezTo>
                    <a:pt x="881926" y="181951"/>
                    <a:pt x="684500" y="0"/>
                    <a:pt x="4409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82681" y="28575"/>
              <a:ext cx="71656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17061" y="5953194"/>
            <a:ext cx="342260" cy="315433"/>
            <a:chOff x="0" y="0"/>
            <a:chExt cx="881926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1926" cy="812800"/>
            </a:xfrm>
            <a:custGeom>
              <a:avLst/>
              <a:gdLst/>
              <a:ahLst/>
              <a:cxnLst/>
              <a:rect l="l" t="t" r="r" b="b"/>
              <a:pathLst>
                <a:path w="881926" h="812800">
                  <a:moveTo>
                    <a:pt x="440963" y="0"/>
                  </a:moveTo>
                  <a:cubicBezTo>
                    <a:pt x="197426" y="0"/>
                    <a:pt x="0" y="181951"/>
                    <a:pt x="0" y="406400"/>
                  </a:cubicBezTo>
                  <a:cubicBezTo>
                    <a:pt x="0" y="630849"/>
                    <a:pt x="197426" y="812800"/>
                    <a:pt x="440963" y="812800"/>
                  </a:cubicBezTo>
                  <a:cubicBezTo>
                    <a:pt x="684500" y="812800"/>
                    <a:pt x="881926" y="630849"/>
                    <a:pt x="881926" y="406400"/>
                  </a:cubicBezTo>
                  <a:cubicBezTo>
                    <a:pt x="881926" y="181951"/>
                    <a:pt x="684500" y="0"/>
                    <a:pt x="4409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82681" y="28575"/>
              <a:ext cx="71656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191432" y="7178528"/>
            <a:ext cx="7378007" cy="7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101010"/>
                </a:solidFill>
                <a:latin typeface="Raleway"/>
                <a:ea typeface="Raleway"/>
                <a:cs typeface="Raleway"/>
                <a:sym typeface="Raleway"/>
              </a:rPr>
              <a:t>Conducted manual testing using Zphyr Board in JIRA for Sprint backlog management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717061" y="7442919"/>
            <a:ext cx="342260" cy="315433"/>
            <a:chOff x="0" y="0"/>
            <a:chExt cx="881926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81926" cy="812800"/>
            </a:xfrm>
            <a:custGeom>
              <a:avLst/>
              <a:gdLst/>
              <a:ahLst/>
              <a:cxnLst/>
              <a:rect l="l" t="t" r="r" b="b"/>
              <a:pathLst>
                <a:path w="881926" h="812800">
                  <a:moveTo>
                    <a:pt x="440963" y="0"/>
                  </a:moveTo>
                  <a:cubicBezTo>
                    <a:pt x="197426" y="0"/>
                    <a:pt x="0" y="181951"/>
                    <a:pt x="0" y="406400"/>
                  </a:cubicBezTo>
                  <a:cubicBezTo>
                    <a:pt x="0" y="630849"/>
                    <a:pt x="197426" y="812800"/>
                    <a:pt x="440963" y="812800"/>
                  </a:cubicBezTo>
                  <a:cubicBezTo>
                    <a:pt x="684500" y="812800"/>
                    <a:pt x="881926" y="630849"/>
                    <a:pt x="881926" y="406400"/>
                  </a:cubicBezTo>
                  <a:cubicBezTo>
                    <a:pt x="881926" y="181951"/>
                    <a:pt x="684500" y="0"/>
                    <a:pt x="4409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6B3EA">
                    <a:alpha val="100000"/>
                  </a:srgbClr>
                </a:gs>
                <a:gs pos="100000">
                  <a:srgbClr val="D2F6FC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82681" y="28575"/>
              <a:ext cx="716565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841420" y="5849843"/>
            <a:ext cx="3595737" cy="5278576"/>
          </a:xfrm>
          <a:custGeom>
            <a:avLst/>
            <a:gdLst/>
            <a:ahLst/>
            <a:cxnLst/>
            <a:rect l="l" t="t" r="r" b="b"/>
            <a:pathLst>
              <a:path w="3595737" h="5278576">
                <a:moveTo>
                  <a:pt x="0" y="0"/>
                </a:moveTo>
                <a:lnTo>
                  <a:pt x="3595737" y="0"/>
                </a:lnTo>
                <a:lnTo>
                  <a:pt x="3595737" y="5278577"/>
                </a:lnTo>
                <a:lnTo>
                  <a:pt x="0" y="5278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537" t="-1105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82694" y="2022333"/>
            <a:ext cx="14776606" cy="7235967"/>
          </a:xfrm>
          <a:custGeom>
            <a:avLst/>
            <a:gdLst/>
            <a:ahLst/>
            <a:cxnLst/>
            <a:rect l="l" t="t" r="r" b="b"/>
            <a:pathLst>
              <a:path w="14776606" h="7235967">
                <a:moveTo>
                  <a:pt x="0" y="0"/>
                </a:moveTo>
                <a:lnTo>
                  <a:pt x="14776606" y="0"/>
                </a:lnTo>
                <a:lnTo>
                  <a:pt x="14776606" y="7235967"/>
                </a:lnTo>
                <a:lnTo>
                  <a:pt x="0" y="7235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8207228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JIRA Backlog Screenshot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5777" y="9598264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75551" y="6005220"/>
            <a:ext cx="3006229" cy="5557331"/>
          </a:xfrm>
          <a:custGeom>
            <a:avLst/>
            <a:gdLst/>
            <a:ahLst/>
            <a:cxnLst/>
            <a:rect l="l" t="t" r="r" b="b"/>
            <a:pathLst>
              <a:path w="3006229" h="5557331">
                <a:moveTo>
                  <a:pt x="0" y="0"/>
                </a:moveTo>
                <a:lnTo>
                  <a:pt x="3006229" y="0"/>
                </a:lnTo>
                <a:lnTo>
                  <a:pt x="3006229" y="5557331"/>
                </a:lnTo>
                <a:lnTo>
                  <a:pt x="0" y="555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1529" t="-10000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0716169" cy="5199019"/>
          </a:xfrm>
          <a:custGeom>
            <a:avLst/>
            <a:gdLst/>
            <a:ahLst/>
            <a:cxnLst/>
            <a:rect l="l" t="t" r="r" b="b"/>
            <a:pathLst>
              <a:path w="10716169" h="5199019">
                <a:moveTo>
                  <a:pt x="0" y="0"/>
                </a:moveTo>
                <a:lnTo>
                  <a:pt x="10716169" y="0"/>
                </a:lnTo>
                <a:lnTo>
                  <a:pt x="10716169" y="5199019"/>
                </a:lnTo>
                <a:lnTo>
                  <a:pt x="0" y="519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49" t="-285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01163" y="4449878"/>
            <a:ext cx="9958137" cy="4808422"/>
          </a:xfrm>
          <a:custGeom>
            <a:avLst/>
            <a:gdLst/>
            <a:ahLst/>
            <a:cxnLst/>
            <a:rect l="l" t="t" r="r" b="b"/>
            <a:pathLst>
              <a:path w="9958137" h="4808422">
                <a:moveTo>
                  <a:pt x="0" y="0"/>
                </a:moveTo>
                <a:lnTo>
                  <a:pt x="9958137" y="0"/>
                </a:lnTo>
                <a:lnTo>
                  <a:pt x="9958137" y="4808422"/>
                </a:lnTo>
                <a:lnTo>
                  <a:pt x="0" y="480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391" t="-289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27832" y="3436376"/>
            <a:ext cx="3924535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4400" b="1" spc="12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Zephyr 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8310" y="6650173"/>
            <a:ext cx="4450979" cy="186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4400" b="1" spc="12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Smoke , Sanity, Regression</a:t>
            </a:r>
          </a:p>
          <a:p>
            <a:pPr algn="l">
              <a:lnSpc>
                <a:spcPts val="4884"/>
              </a:lnSpc>
            </a:pPr>
            <a:r>
              <a:rPr lang="en-US" sz="4400" b="1" spc="12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Test Case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15777" y="9598264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383" y="0"/>
            <a:ext cx="7014617" cy="5878665"/>
          </a:xfrm>
          <a:custGeom>
            <a:avLst/>
            <a:gdLst/>
            <a:ahLst/>
            <a:cxnLst/>
            <a:rect l="l" t="t" r="r" b="b"/>
            <a:pathLst>
              <a:path w="7014617" h="5878665">
                <a:moveTo>
                  <a:pt x="0" y="0"/>
                </a:moveTo>
                <a:lnTo>
                  <a:pt x="7014617" y="0"/>
                </a:lnTo>
                <a:lnTo>
                  <a:pt x="7014617" y="5878665"/>
                </a:lnTo>
                <a:lnTo>
                  <a:pt x="0" y="5878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9067" r="-46368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534841" y="4563455"/>
            <a:ext cx="4188705" cy="7258386"/>
          </a:xfrm>
          <a:custGeom>
            <a:avLst/>
            <a:gdLst/>
            <a:ahLst/>
            <a:cxnLst/>
            <a:rect l="l" t="t" r="r" b="b"/>
            <a:pathLst>
              <a:path w="4188705" h="7258386">
                <a:moveTo>
                  <a:pt x="0" y="0"/>
                </a:moveTo>
                <a:lnTo>
                  <a:pt x="4188704" y="0"/>
                </a:lnTo>
                <a:lnTo>
                  <a:pt x="4188704" y="7258386"/>
                </a:lnTo>
                <a:lnTo>
                  <a:pt x="0" y="7258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r="-145115" b="-531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82694" y="1957300"/>
            <a:ext cx="14776606" cy="7301000"/>
          </a:xfrm>
          <a:custGeom>
            <a:avLst/>
            <a:gdLst/>
            <a:ahLst/>
            <a:cxnLst/>
            <a:rect l="l" t="t" r="r" b="b"/>
            <a:pathLst>
              <a:path w="14776606" h="7301000">
                <a:moveTo>
                  <a:pt x="0" y="0"/>
                </a:moveTo>
                <a:lnTo>
                  <a:pt x="14776606" y="0"/>
                </a:lnTo>
                <a:lnTo>
                  <a:pt x="14776606" y="7301000"/>
                </a:lnTo>
                <a:lnTo>
                  <a:pt x="0" y="7301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031" t="-274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57275"/>
            <a:ext cx="1206307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0"/>
              </a:lnSpc>
            </a:pPr>
            <a:r>
              <a:rPr lang="en-US" sz="5000" b="1" spc="145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Test report from Zephyr Screenshot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15777" y="9598264"/>
            <a:ext cx="1239447" cy="3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1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308</Words>
  <Application>Microsoft Office PowerPoint</Application>
  <PresentationFormat>Custom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Raleway</vt:lpstr>
      <vt:lpstr>Calibri</vt:lpstr>
      <vt:lpstr>Raleway Ultra-Bold</vt:lpstr>
      <vt:lpstr>Raleway Semi-Bold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Project_Automation Project_Ashutosh Soni</dc:title>
  <cp:lastModifiedBy>Ashutosh Soni</cp:lastModifiedBy>
  <cp:revision>2</cp:revision>
  <dcterms:created xsi:type="dcterms:W3CDTF">2006-08-16T00:00:00Z</dcterms:created>
  <dcterms:modified xsi:type="dcterms:W3CDTF">2025-09-08T08:00:32Z</dcterms:modified>
  <dc:identifier>DAGyW3F6o-w</dc:identifier>
</cp:coreProperties>
</file>